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3" r:id="rId5"/>
    <p:sldId id="260" r:id="rId6"/>
    <p:sldId id="265" r:id="rId7"/>
    <p:sldId id="266" r:id="rId8"/>
    <p:sldId id="267" r:id="rId9"/>
    <p:sldId id="268" r:id="rId10"/>
    <p:sldId id="261" r:id="rId11"/>
    <p:sldId id="269" r:id="rId12"/>
    <p:sldId id="270" r:id="rId13"/>
    <p:sldId id="262" r:id="rId14"/>
    <p:sldId id="272" r:id="rId15"/>
    <p:sldId id="271" r:id="rId16"/>
    <p:sldId id="273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CE6"/>
    <a:srgbClr val="2D264F"/>
    <a:srgbClr val="7B9947"/>
    <a:srgbClr val="231E3F"/>
    <a:srgbClr val="363163"/>
    <a:srgbClr val="898989"/>
    <a:srgbClr val="9ABE59"/>
    <a:srgbClr val="D7D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12" autoAdjust="0"/>
  </p:normalViewPr>
  <p:slideViewPr>
    <p:cSldViewPr snapToGrid="0" snapToObjects="1">
      <p:cViewPr varScale="1">
        <p:scale>
          <a:sx n="77" d="100"/>
          <a:sy n="77" d="100"/>
        </p:scale>
        <p:origin x="4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8B4F-80D1-42CB-B899-E8DBF2EBB46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23CCE-C325-4361-B295-B4C7C021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participants for any additional goals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23CCE-C325-4361-B295-B4C7C021C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careful with the specter of the hammer</a:t>
            </a:r>
          </a:p>
          <a:p>
            <a:r>
              <a:rPr lang="en-US" dirty="0" smtClean="0"/>
              <a:t>Reinforce</a:t>
            </a:r>
            <a:r>
              <a:rPr lang="en-US" baseline="0" dirty="0" smtClean="0"/>
              <a:t> the co-creative stance</a:t>
            </a:r>
          </a:p>
          <a:p>
            <a:r>
              <a:rPr lang="en-US" baseline="0" dirty="0" smtClean="0"/>
              <a:t>Asking questions and being open, no right/wrong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23CCE-C325-4361-B295-B4C7C021C4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4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Social</a:t>
            </a:r>
            <a:r>
              <a:rPr lang="en-US" baseline="0" dirty="0" smtClean="0"/>
              <a:t> Capital and Social Control in back pocket to help with common language/understanding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23CCE-C325-4361-B295-B4C7C021C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pocket:  WA Charter Sector</a:t>
            </a:r>
            <a:r>
              <a:rPr lang="en-US" baseline="0" dirty="0" smtClean="0"/>
              <a:t> has experienced significant changes in school 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23CCE-C325-4361-B295-B4C7C021C4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 some citation on school closure as trauma</a:t>
            </a:r>
          </a:p>
          <a:p>
            <a:r>
              <a:rPr lang="en-US" dirty="0" smtClean="0"/>
              <a:t>Think about questions that we might pose to</a:t>
            </a:r>
            <a:r>
              <a:rPr lang="en-US" baseline="0" dirty="0" smtClean="0"/>
              <a:t> stimulate dialogue and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23CCE-C325-4361-B295-B4C7C021C4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Lauren takes lead on 1</a:t>
            </a:r>
            <a:r>
              <a:rPr lang="en-US" baseline="30000" dirty="0" smtClean="0"/>
              <a:t>st</a:t>
            </a:r>
            <a:r>
              <a:rPr lang="en-US" baseline="0" dirty="0" smtClean="0"/>
              <a:t>, 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dirty="0" smtClean="0"/>
              <a:t>and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Josh take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</a:p>
          <a:p>
            <a:r>
              <a:rPr lang="en-US" dirty="0" smtClean="0"/>
              <a:t>Bing contribute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3</a:t>
            </a:r>
            <a:r>
              <a:rPr lang="en-US" baseline="30000" dirty="0" smtClean="0"/>
              <a:t>rd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23CCE-C325-4361-B295-B4C7C021C4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3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7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9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9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6DBB-889D-C142-B120-CDE26A6890E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F8E1-0153-6E4E-BBF4-9EB43CAF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7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olutions.com/blog/the-importance-of-logic-models-and-theories-of-change/" TargetMode="External"/><Relationship Id="rId2" Type="http://schemas.openxmlformats.org/officeDocument/2006/relationships/hyperlink" Target="https://ssir.org/articles/entry/demystifying_the_theory_of_change_proc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rwaninstitute.osu.edu/wp-content/uploads/2016/05/ki-civic-engagement.pdf" TargetMode="External"/><Relationship Id="rId4" Type="http://schemas.openxmlformats.org/officeDocument/2006/relationships/hyperlink" Target="https://www.clinks.org/sites/default/files/TheoryofChangeGuide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do.stanford.edu/closure-virtual-control-records" TargetMode="External"/><Relationship Id="rId2" Type="http://schemas.openxmlformats.org/officeDocument/2006/relationships/hyperlink" Target="https://ssir.org/articles/entry/demystifying_the_theory_of_change_proces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rbanleaguela.org/ul/family-engagement-toolk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5106704"/>
            <a:ext cx="9144000" cy="1751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285" y="446642"/>
            <a:ext cx="7772400" cy="2721214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spc="300" dirty="0" smtClean="0">
                <a:solidFill>
                  <a:srgbClr val="2D264F"/>
                </a:solidFill>
              </a:rPr>
              <a:t>WASHINGTON STATE CHARTER SCHOOL COMMISSION </a:t>
            </a:r>
            <a:br>
              <a:rPr lang="en-US" sz="1800" b="1" spc="300" dirty="0" smtClean="0">
                <a:solidFill>
                  <a:srgbClr val="2D264F"/>
                </a:solidFill>
              </a:rPr>
            </a:br>
            <a:r>
              <a:rPr lang="en-US" sz="1800" b="1" spc="300" dirty="0" smtClean="0">
                <a:solidFill>
                  <a:srgbClr val="2D264F"/>
                </a:solidFill>
              </a:rPr>
              <a:t>and </a:t>
            </a:r>
            <a:br>
              <a:rPr lang="en-US" sz="1800" b="1" spc="300" dirty="0" smtClean="0">
                <a:solidFill>
                  <a:srgbClr val="2D264F"/>
                </a:solidFill>
              </a:rPr>
            </a:br>
            <a:r>
              <a:rPr lang="en-US" sz="1800" b="1" spc="300" dirty="0" smtClean="0">
                <a:solidFill>
                  <a:srgbClr val="2D264F"/>
                </a:solidFill>
              </a:rPr>
              <a:t>CREDO at STANFORD UNIVERSITY</a:t>
            </a:r>
            <a:r>
              <a:rPr lang="en-US" sz="2000" b="1" spc="300" dirty="0" smtClean="0">
                <a:solidFill>
                  <a:srgbClr val="2D264F"/>
                </a:solidFill>
              </a:rPr>
              <a:t/>
            </a:r>
            <a:br>
              <a:rPr lang="en-US" sz="2000" b="1" spc="300" dirty="0" smtClean="0">
                <a:solidFill>
                  <a:srgbClr val="2D264F"/>
                </a:solidFill>
              </a:rPr>
            </a:br>
            <a:r>
              <a:rPr lang="en-US" sz="2000" b="1" spc="300" dirty="0" smtClean="0">
                <a:solidFill>
                  <a:srgbClr val="2D264F"/>
                </a:solidFill>
              </a:rPr>
              <a:t/>
            </a:r>
            <a:br>
              <a:rPr lang="en-US" sz="2000" b="1" spc="300" dirty="0" smtClean="0">
                <a:solidFill>
                  <a:srgbClr val="2D264F"/>
                </a:solidFill>
              </a:rPr>
            </a:br>
            <a:r>
              <a:rPr lang="en-US" sz="5300" dirty="0" smtClean="0">
                <a:solidFill>
                  <a:srgbClr val="9ABE59"/>
                </a:solidFill>
              </a:rPr>
              <a:t>SHARING THE RESPONSIBILITY OF PARENT ENGAGEMENT</a:t>
            </a:r>
            <a:endParaRPr lang="en-US" sz="5300" dirty="0">
              <a:solidFill>
                <a:srgbClr val="9ABE5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285" y="3167857"/>
            <a:ext cx="6400800" cy="1443492"/>
          </a:xfrm>
        </p:spPr>
        <p:txBody>
          <a:bodyPr>
            <a:noAutofit/>
          </a:bodyPr>
          <a:lstStyle/>
          <a:p>
            <a:pPr algn="l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Joshua Halsey, Executive Director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Lauren J. Bierbaum,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PhD, Senior Research Analyst</a:t>
            </a:r>
          </a:p>
          <a:p>
            <a:pPr algn="l"/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April 27, 2018</a:t>
            </a:r>
            <a:b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11" y="5511048"/>
            <a:ext cx="5336234" cy="1036535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 flipV="1">
            <a:off x="0" y="4842106"/>
            <a:ext cx="9144000" cy="264597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1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1678">
            <a:off x="281525" y="1329322"/>
            <a:ext cx="4438650" cy="594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525" y="3125222"/>
            <a:ext cx="5474476" cy="3457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Collegiate Academies: A Case Study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10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9039">
            <a:off x="6091233" y="1676648"/>
            <a:ext cx="4061942" cy="2521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601" y="1572648"/>
            <a:ext cx="3552825" cy="2305050"/>
          </a:xfrm>
          <a:prstGeom prst="rect">
            <a:avLst/>
          </a:prstGeom>
        </p:spPr>
      </p:pic>
      <p:pic>
        <p:nvPicPr>
          <p:cNvPr id="10" name="Picture 2" descr="Image result for collegiate academies protest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5487"/>
            <a:ext cx="3911192" cy="26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1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Collegiate Academies: A Case Study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11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02" y="1813475"/>
            <a:ext cx="87608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raphik Medium" panose="020B0603030202060203" pitchFamily="34" charset="0"/>
              </a:rPr>
              <a:t>What can we learn from </a:t>
            </a:r>
            <a:r>
              <a:rPr lang="en-US" sz="2800" dirty="0" err="1">
                <a:latin typeface="Graphik Medium" panose="020B0603030202060203" pitchFamily="34" charset="0"/>
              </a:rPr>
              <a:t>Collegiate’s</a:t>
            </a:r>
            <a:r>
              <a:rPr lang="en-US" sz="2800" dirty="0">
                <a:latin typeface="Graphik Medium" panose="020B0603030202060203" pitchFamily="34" charset="0"/>
              </a:rPr>
              <a:t> experience?</a:t>
            </a:r>
          </a:p>
          <a:p>
            <a:endParaRPr lang="en-US" sz="2800" dirty="0">
              <a:latin typeface="Graphik Medium" panose="020B060303020206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aphik Medium" panose="020B0603030202060203" pitchFamily="34" charset="0"/>
              </a:rPr>
              <a:t>School failure is community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aphik Medium" panose="020B0603030202060203" pitchFamily="34" charset="0"/>
              </a:rPr>
              <a:t>Listen for the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aphik Medium" panose="020B0603030202060203" pitchFamily="34" charset="0"/>
              </a:rPr>
              <a:t>Find shared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aphik Medium" panose="020B0603030202060203" pitchFamily="34" charset="0"/>
              </a:rPr>
              <a:t>Take an asset-based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aphik Medium" panose="020B0603030202060203" pitchFamily="34" charset="0"/>
              </a:rPr>
              <a:t>Identify appropriate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aphik Medium" panose="020B0603030202060203" pitchFamily="34" charset="0"/>
              </a:rPr>
              <a:t>Nurture!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8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Washington State: Our value-add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12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02" y="1813475"/>
            <a:ext cx="87608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raphik Medium" panose="020B0603030202060203" pitchFamily="34" charset="0"/>
              </a:rPr>
              <a:t>Family engagement at the secondary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raphik Medium" panose="020B0603030202060203" pitchFamily="34" charset="0"/>
              </a:rPr>
              <a:t>Sectorwide</a:t>
            </a:r>
            <a:r>
              <a:rPr lang="en-US" sz="2800" dirty="0">
                <a:latin typeface="Graphik Medium" panose="020B0603030202060203" pitchFamily="34" charset="0"/>
              </a:rPr>
              <a:t> commitment baked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raphik Medium" panose="020B0603030202060203" pitchFamily="34" charset="0"/>
              </a:rPr>
              <a:t>Understanding </a:t>
            </a:r>
            <a:r>
              <a:rPr lang="en-US" sz="2800" dirty="0" err="1">
                <a:latin typeface="Graphik Medium" panose="020B0603030202060203" pitchFamily="34" charset="0"/>
              </a:rPr>
              <a:t>systemwide</a:t>
            </a:r>
            <a:r>
              <a:rPr lang="en-US" sz="2800" dirty="0">
                <a:latin typeface="Graphik Medium" panose="020B0603030202060203" pitchFamily="34" charset="0"/>
              </a:rPr>
              <a:t> approaches and </a:t>
            </a:r>
            <a:r>
              <a:rPr lang="en-US" sz="2800" dirty="0" smtClean="0">
                <a:latin typeface="Graphik Medium" panose="020B0603030202060203" pitchFamily="34" charset="0"/>
              </a:rPr>
              <a:t>supports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raphik Medium" panose="020B0603030202060203" pitchFamily="34" charset="0"/>
              </a:rPr>
              <a:t>Strengthening </a:t>
            </a:r>
            <a:r>
              <a:rPr lang="en-US" sz="2800" dirty="0">
                <a:latin typeface="Graphik Medium" panose="020B0603030202060203" pitchFamily="34" charset="0"/>
              </a:rPr>
              <a:t>definitions, indicators, and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raphik Medium" panose="020B0603030202060203" pitchFamily="34" charset="0"/>
              </a:rPr>
              <a:t>Multi-dimensional </a:t>
            </a:r>
            <a:r>
              <a:rPr lang="en-US" sz="2800" dirty="0">
                <a:latin typeface="Graphik Medium" panose="020B0603030202060203" pitchFamily="34" charset="0"/>
              </a:rPr>
              <a:t>approach to student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5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Reflections: Charter Application Family Engagement Plan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7" y="1799253"/>
            <a:ext cx="8322197" cy="4326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your table tops, please identify a spokesperson to share out the highlights of your conversation regarding the following questions.  Highlights are things, concepts, and learnings that you feel others would benefit from hearing about: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what we planned to do in our application changed?  Why?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we know that what we are doing is effective?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we incorporate what we learn from our engagement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get transferred into the various function/departments of our schools?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13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0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Moving Forward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7" y="1799253"/>
            <a:ext cx="8322197" cy="4326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Individually or with your team, please reflect and then discuss the following questions: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upon this session’s content and dialogue, what are some key take-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aways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you and your team? 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we collectively support your ongoing family engagement efforts?  We encourage you to also consider how key barriers can be addressed and what resources are needed.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14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62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Family Engagement Learning Resources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15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02" y="1813475"/>
            <a:ext cx="876087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raphik Medium" panose="020B0603030202060203" pitchFamily="34" charset="0"/>
              </a:rPr>
              <a:t>Building a Theory of Change/Action:</a:t>
            </a:r>
            <a:endParaRPr lang="en-US" sz="1600" b="1" dirty="0">
              <a:latin typeface="Graphik Medium" panose="020B0603030202060203" pitchFamily="34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Graphik Regular" panose="020B0503030202060203" pitchFamily="34" charset="0"/>
              </a:rPr>
              <a:t>Demystifying the Theory of Change/Theory of Action Process: </a:t>
            </a:r>
            <a:r>
              <a:rPr lang="en-US" sz="1500" dirty="0">
                <a:latin typeface="Graphik Regular" panose="020B0503030202060203" pitchFamily="34" charset="0"/>
                <a:hlinkClick r:id="rId2"/>
              </a:rPr>
              <a:t>https://ssir.org/articles/entry/demystifying_the_theory_of_change_process</a:t>
            </a:r>
            <a:endParaRPr lang="en-US" sz="1500" dirty="0">
              <a:latin typeface="Graphik Regular" panose="020B050303020206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Graphik Regular" panose="020B0503030202060203" pitchFamily="34" charset="0"/>
              </a:rPr>
              <a:t>The Importance of Logic Models: </a:t>
            </a:r>
            <a:r>
              <a:rPr lang="en-US" sz="1500" dirty="0">
                <a:latin typeface="Graphik Regular" panose="020B0503030202060203" pitchFamily="34" charset="0"/>
                <a:hlinkClick r:id="rId3"/>
              </a:rPr>
              <a:t>http://www.socialsolutions.com/blog/the-importance-of-logic-models-and-theories-f-change/</a:t>
            </a:r>
            <a:endParaRPr lang="en-US" sz="1500" dirty="0">
              <a:latin typeface="Graphik Regular" panose="020B050303020206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Graphik Regular" panose="020B0503030202060203" pitchFamily="34" charset="0"/>
              </a:rPr>
              <a:t>Logic Model Development Guide: https://www.wkkf.org/resource-directory/resource/2006/02/wk-kellogg-foundation-logic-model-development-guide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Graphik Regular" panose="020B0503030202060203" pitchFamily="34" charset="0"/>
              </a:rPr>
              <a:t>Theory of Change Guide (up to p.9): </a:t>
            </a:r>
            <a:r>
              <a:rPr lang="en-US" sz="1500" dirty="0">
                <a:latin typeface="Graphik Regular" panose="020B0503030202060203" pitchFamily="34" charset="0"/>
                <a:hlinkClick r:id="rId4"/>
              </a:rPr>
              <a:t>https://www.clinks.org/sites/default/files/TheoryofChangeGuide.pdf</a:t>
            </a:r>
            <a:endParaRPr lang="en-US" sz="1500" dirty="0">
              <a:latin typeface="Graphik Regular" panose="020B050303020206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Graphik" panose="020B0503030202060203" pitchFamily="34" charset="77"/>
              </a:rPr>
              <a:t>Pullman, M. et al. (2011) Theory, programs, and research on school-based family support. [White paper] Division of Public Behavioral Health and Justice Policy, University of Washington; accessed 23 April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Graphik" panose="020B0503030202060203" pitchFamily="34" charset="77"/>
              </a:rPr>
              <a:t>Holley (2016) Equitable and inclusive civic engagement. [White paper] Kirwan Institute, Ohio State University:  </a:t>
            </a:r>
            <a:r>
              <a:rPr lang="en-US" sz="1500" dirty="0">
                <a:latin typeface="Graphik" panose="020B0503030202060203" pitchFamily="34" charset="77"/>
                <a:hlinkClick r:id="rId5"/>
              </a:rPr>
              <a:t>http://kirwaninstitute.osu.edu/wp-content/uploads/2016/05/ki-civic-engagement.pdf</a:t>
            </a:r>
            <a:endParaRPr lang="en-US" sz="1500" dirty="0">
              <a:latin typeface="Graphik" panose="020B0503030202060203" pitchFamily="34" charset="77"/>
            </a:endParaRPr>
          </a:p>
          <a:p>
            <a:endParaRPr lang="en-US" sz="1600" dirty="0">
              <a:latin typeface="Graphik Regular" panose="020B0503030202060203" pitchFamily="34" charset="0"/>
            </a:endParaRPr>
          </a:p>
          <a:p>
            <a:r>
              <a:rPr lang="en-US" sz="1600" b="1" dirty="0">
                <a:latin typeface="Graphik Medium" panose="020B0603030202060203" pitchFamily="34" charset="0"/>
              </a:rPr>
              <a:t>Family Engagement Impacts: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Graphik Regular" panose="020B0503030202060203" pitchFamily="34" charset="0"/>
              </a:rPr>
              <a:t>Castro, M. et al. (2015) Parental involvement on student academic achievement: A meta-analysis.  Educational Research Review Volume 14; p. 33–46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Graphik Regular" panose="020B0503030202060203" pitchFamily="34" charset="0"/>
              </a:rPr>
              <a:t>Jeynes</a:t>
            </a:r>
            <a:r>
              <a:rPr lang="en-US" sz="1500" dirty="0">
                <a:latin typeface="Graphik Regular" panose="020B0503030202060203" pitchFamily="34" charset="0"/>
              </a:rPr>
              <a:t>, W.H. (2007) The Relationship Between Parental Involvement and Urban Secondary School Student Academic Achievement A Meta-Analysis. Urban Education Volume 42 Number 1; p. 82-110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Graphik Regular" panose="020B0503030202060203" pitchFamily="34" charset="0"/>
              </a:rPr>
              <a:t>Wilder, S. (2014) Effects of parental involvement on academic achievement: a meta-synthesis.  Educational Review Volume 66 Number 3; p. 377–397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Graphik Regular" panose="020B0503030202060203" pitchFamily="34" charset="0"/>
              </a:rPr>
              <a:t>YouthForce</a:t>
            </a:r>
            <a:r>
              <a:rPr lang="en-US" sz="1500" dirty="0">
                <a:latin typeface="Graphik Regular" panose="020B0503030202060203" pitchFamily="34" charset="0"/>
              </a:rPr>
              <a:t> NOLA Family Engagement Toolkit: http://urbanleaguela.org/ul/family-engagement-toolkit/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12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Family Engagement Learning Resources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15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564" y="1840797"/>
            <a:ext cx="87608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Graphik" panose="020B0503030202060203" pitchFamily="34" charset="77"/>
              </a:rPr>
              <a:t>School Closure and Community Impact</a:t>
            </a:r>
          </a:p>
          <a:p>
            <a:endParaRPr lang="en-US" sz="1200" b="1" dirty="0">
              <a:latin typeface="Graphik" panose="020B0503030202060203" pitchFamily="34" charset="77"/>
              <a:hlinkClick r:id="rId2"/>
            </a:endParaRPr>
          </a:p>
          <a:p>
            <a:r>
              <a:rPr lang="en-US" sz="1200" dirty="0">
                <a:latin typeface="Graphik" panose="020B0503030202060203" pitchFamily="34" charset="77"/>
              </a:rPr>
              <a:t>Ayala and </a:t>
            </a:r>
            <a:r>
              <a:rPr lang="en-US" sz="1200" dirty="0" err="1">
                <a:latin typeface="Graphik" panose="020B0503030202060203" pitchFamily="34" charset="77"/>
              </a:rPr>
              <a:t>Galletta</a:t>
            </a:r>
            <a:r>
              <a:rPr lang="en-US" sz="1200" dirty="0">
                <a:latin typeface="Graphik" panose="020B0503030202060203" pitchFamily="34" charset="77"/>
              </a:rPr>
              <a:t> (2012) Documenting disappearing spaces: Erasure and remembrance in two high school closures. Peace and Conflict: Journal of Peace Psychology, 18(2)</a:t>
            </a:r>
          </a:p>
          <a:p>
            <a:endParaRPr lang="en-US" sz="1200" dirty="0">
              <a:latin typeface="Graphik" panose="020B0503030202060203" pitchFamily="34" charset="77"/>
            </a:endParaRPr>
          </a:p>
          <a:p>
            <a:r>
              <a:rPr lang="en-US" sz="1200" dirty="0">
                <a:latin typeface="Graphik" panose="020B0503030202060203" pitchFamily="34" charset="77"/>
              </a:rPr>
              <a:t>Bierbaum, Ariel H. (in press). School Closures and the Contested Unmaking of Philadelphia’s Neighborhoods.</a:t>
            </a:r>
          </a:p>
          <a:p>
            <a:endParaRPr lang="en-US" sz="1200" dirty="0">
              <a:latin typeface="Graphik" panose="020B0503030202060203" pitchFamily="34" charset="77"/>
            </a:endParaRPr>
          </a:p>
          <a:p>
            <a:r>
              <a:rPr lang="en-US" sz="1200" dirty="0">
                <a:latin typeface="Graphik" panose="020B0503030202060203" pitchFamily="34" charset="77"/>
              </a:rPr>
              <a:t>Bierbaum, Lauren (2014) Finding common language around educational equity in a neoliberal context. Policy Futures in Education 12(8)</a:t>
            </a:r>
          </a:p>
          <a:p>
            <a:endParaRPr lang="en-US" sz="1200" dirty="0">
              <a:latin typeface="Graphik" panose="020B0503030202060203" pitchFamily="34" charset="77"/>
            </a:endParaRPr>
          </a:p>
          <a:p>
            <a:r>
              <a:rPr lang="en-US" sz="1200" dirty="0">
                <a:latin typeface="Graphik" panose="020B0503030202060203" pitchFamily="34" charset="77"/>
              </a:rPr>
              <a:t>Deeds and </a:t>
            </a:r>
            <a:r>
              <a:rPr lang="en-US" sz="1200" dirty="0" err="1">
                <a:latin typeface="Graphik" panose="020B0503030202060203" pitchFamily="34" charset="77"/>
              </a:rPr>
              <a:t>Pattillo</a:t>
            </a:r>
            <a:r>
              <a:rPr lang="en-US" sz="1200" dirty="0">
                <a:latin typeface="Graphik" panose="020B0503030202060203" pitchFamily="34" charset="77"/>
              </a:rPr>
              <a:t> (2015) Organizational "failure" and institutional pluralism: A case study of an urban school closure. Urban Education, 50(4)</a:t>
            </a:r>
          </a:p>
          <a:p>
            <a:endParaRPr lang="en-US" sz="1200" dirty="0">
              <a:latin typeface="Graphik" panose="020B0503030202060203" pitchFamily="34" charset="77"/>
            </a:endParaRPr>
          </a:p>
          <a:p>
            <a:r>
              <a:rPr lang="en-US" sz="1200" dirty="0">
                <a:latin typeface="Graphik" panose="020B0503030202060203" pitchFamily="34" charset="77"/>
              </a:rPr>
              <a:t>Good (2016). Histories That Root Us: Neighborhood, Place, and the Protest of School Closures in Philadelphia. Urban Geography, 38(6)  </a:t>
            </a:r>
          </a:p>
          <a:p>
            <a:endParaRPr lang="en-US" sz="1200" dirty="0">
              <a:latin typeface="Graphik" panose="020B0503030202060203" pitchFamily="34" charset="77"/>
            </a:endParaRPr>
          </a:p>
          <a:p>
            <a:r>
              <a:rPr lang="en-US" sz="1200" dirty="0">
                <a:latin typeface="Graphik" panose="020B0503030202060203" pitchFamily="34" charset="77"/>
              </a:rPr>
              <a:t>Green (2017) “We Felt They Took the Heart Out of the Community”: Examining a Community-Based Response to Urban School Closure. Educational Analysis Policy Archives, 25(21)</a:t>
            </a:r>
          </a:p>
          <a:p>
            <a:endParaRPr lang="en-US" sz="1200" dirty="0">
              <a:latin typeface="Graphik" panose="020B0503030202060203" pitchFamily="34" charset="77"/>
            </a:endParaRPr>
          </a:p>
          <a:p>
            <a:r>
              <a:rPr lang="en-US" sz="1200" dirty="0">
                <a:latin typeface="Graphik" panose="020B0503030202060203" pitchFamily="34" charset="77"/>
              </a:rPr>
              <a:t>Han et al. (2017) Lights off: Practice and impact of closing low performing public schools. [White paper: </a:t>
            </a:r>
            <a:r>
              <a:rPr lang="en-US" sz="1200" dirty="0">
                <a:latin typeface="Graphik" panose="020B0503030202060203" pitchFamily="34" charset="77"/>
                <a:hlinkClick r:id="rId3"/>
              </a:rPr>
              <a:t>http://credo.stanford.edu/closure-virtual-control-records#</a:t>
            </a:r>
            <a:r>
              <a:rPr lang="en-US" sz="1200" dirty="0">
                <a:latin typeface="Graphik" panose="020B0503030202060203" pitchFamily="34" charset="77"/>
              </a:rPr>
              <a:t>]</a:t>
            </a:r>
          </a:p>
          <a:p>
            <a:endParaRPr lang="en-US" sz="1200" dirty="0">
              <a:latin typeface="Graphik" panose="020B0503030202060203" pitchFamily="34" charset="77"/>
            </a:endParaRPr>
          </a:p>
          <a:p>
            <a:r>
              <a:rPr lang="en-US" sz="1200" dirty="0">
                <a:latin typeface="Graphik" panose="020B0503030202060203" pitchFamily="34" charset="77"/>
              </a:rPr>
              <a:t>Pappas (2012). School Closings and Parent Engagement. Peace and Conflict: Journal of Peace Psychology, 18(2)</a:t>
            </a:r>
          </a:p>
        </p:txBody>
      </p:sp>
    </p:spTree>
    <p:extLst>
      <p:ext uri="{BB962C8B-B14F-4D97-AF65-F5344CB8AC3E}">
        <p14:creationId xmlns:p14="http://schemas.microsoft.com/office/powerpoint/2010/main" val="4327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285" y="658319"/>
            <a:ext cx="7772400" cy="3218014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spc="300" dirty="0">
                <a:solidFill>
                  <a:srgbClr val="EAECE6"/>
                </a:solidFill>
              </a:rPr>
              <a:t>WASHINGTON STATE CHARTER SCHOOL </a:t>
            </a:r>
            <a:r>
              <a:rPr lang="en-US" sz="1800" b="1" spc="300" dirty="0" smtClean="0">
                <a:solidFill>
                  <a:srgbClr val="EAECE6"/>
                </a:solidFill>
              </a:rPr>
              <a:t>COMMISSION</a:t>
            </a:r>
            <a:br>
              <a:rPr lang="en-US" sz="1800" b="1" spc="300" dirty="0" smtClean="0">
                <a:solidFill>
                  <a:srgbClr val="EAECE6"/>
                </a:solidFill>
              </a:rPr>
            </a:br>
            <a:r>
              <a:rPr lang="en-US" sz="1800" b="1" spc="300" dirty="0" smtClean="0">
                <a:solidFill>
                  <a:srgbClr val="EAECE6"/>
                </a:solidFill>
              </a:rPr>
              <a:t>and</a:t>
            </a:r>
            <a:br>
              <a:rPr lang="en-US" sz="1800" b="1" spc="300" dirty="0" smtClean="0">
                <a:solidFill>
                  <a:srgbClr val="EAECE6"/>
                </a:solidFill>
              </a:rPr>
            </a:br>
            <a:r>
              <a:rPr lang="en-US" sz="1800" b="1" spc="300" dirty="0" smtClean="0">
                <a:solidFill>
                  <a:srgbClr val="EAECE6"/>
                </a:solidFill>
              </a:rPr>
              <a:t>CREDO at STANFORD UNIVERSITY</a:t>
            </a:r>
            <a:br>
              <a:rPr lang="en-US" sz="1800" b="1" spc="300" dirty="0" smtClean="0">
                <a:solidFill>
                  <a:srgbClr val="EAECE6"/>
                </a:solidFill>
              </a:rPr>
            </a:br>
            <a:r>
              <a:rPr lang="en-US" sz="2000" b="1" spc="300" dirty="0">
                <a:solidFill>
                  <a:srgbClr val="2D264F"/>
                </a:solidFill>
              </a:rPr>
              <a:t/>
            </a:r>
            <a:br>
              <a:rPr lang="en-US" sz="2000" b="1" spc="300" dirty="0">
                <a:solidFill>
                  <a:srgbClr val="2D264F"/>
                </a:solidFill>
              </a:rPr>
            </a:br>
            <a:r>
              <a:rPr lang="en-US" sz="5300" dirty="0" smtClean="0">
                <a:solidFill>
                  <a:srgbClr val="2D264F"/>
                </a:solidFill>
              </a:rPr>
              <a:t>SHARING THE RESPONSIBILITY OF FAMILY ENGAGEMENT</a:t>
            </a:r>
            <a:endParaRPr lang="en-US" sz="5300" dirty="0">
              <a:solidFill>
                <a:srgbClr val="2D26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7B9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0" y="6530240"/>
            <a:ext cx="9144000" cy="327760"/>
          </a:xfrm>
          <a:prstGeom prst="rect">
            <a:avLst/>
          </a:prstGeom>
          <a:solidFill>
            <a:srgbClr val="7B9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E3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11" y="6530240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rgbClr val="EAECE6"/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rgbClr val="EAECE6"/>
                </a:solidFill>
              </a:rPr>
              <a:t>COMMISSION</a:t>
            </a:r>
            <a:endParaRPr lang="en-US" sz="1300" dirty="0">
              <a:solidFill>
                <a:srgbClr val="EAECE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3594" y="6530904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rgbClr val="EAECE6"/>
                </a:solidFill>
              </a:rPr>
              <a:t>PAGE 16</a:t>
            </a:r>
            <a:endParaRPr lang="en-US" sz="1300" dirty="0">
              <a:solidFill>
                <a:srgbClr val="EAECE6"/>
              </a:solidFill>
            </a:endParaRPr>
          </a:p>
        </p:txBody>
      </p:sp>
      <p:pic>
        <p:nvPicPr>
          <p:cNvPr id="3" name="Picture 2" descr="CSC_logo_1_color_blu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11" y="5225772"/>
            <a:ext cx="3905665" cy="7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1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Goals and Agenda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7" y="1799253"/>
            <a:ext cx="8322197" cy="432691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cap="all" dirty="0" smtClean="0"/>
              <a:t>Goals</a:t>
            </a:r>
            <a:endParaRPr lang="en-US" dirty="0"/>
          </a:p>
          <a:p>
            <a:pPr marL="0" lvl="0" indent="0" algn="ctr">
              <a:lnSpc>
                <a:spcPct val="170000"/>
              </a:lnSpc>
              <a:buNone/>
            </a:pPr>
            <a:r>
              <a:rPr lang="en-US" dirty="0"/>
              <a:t>Explore current family engagement practices;</a:t>
            </a:r>
          </a:p>
          <a:p>
            <a:pPr marL="0" lvl="0" indent="0" algn="ctr">
              <a:lnSpc>
                <a:spcPct val="170000"/>
              </a:lnSpc>
              <a:buNone/>
            </a:pPr>
            <a:r>
              <a:rPr lang="en-US" dirty="0"/>
              <a:t>Deepen understanding of the research regarding family engagement and improved student outcomes; and</a:t>
            </a:r>
          </a:p>
          <a:p>
            <a:pPr marL="0" lvl="0" indent="0" algn="ctr">
              <a:lnSpc>
                <a:spcPct val="170000"/>
              </a:lnSpc>
              <a:buNone/>
            </a:pPr>
            <a:r>
              <a:rPr lang="en-US" dirty="0"/>
              <a:t>Identify ways to use research outcomes to strengthen family engagement practice.</a:t>
            </a:r>
          </a:p>
          <a:p>
            <a:pPr marL="0" indent="0" algn="ctr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 </a:t>
            </a:r>
            <a:r>
              <a:rPr lang="en-US" b="1" dirty="0" smtClean="0"/>
              <a:t>AGENDA</a:t>
            </a:r>
            <a:endParaRPr lang="en-US" dirty="0"/>
          </a:p>
          <a:p>
            <a:pPr marL="0" lvl="0" indent="0" algn="ctr">
              <a:lnSpc>
                <a:spcPct val="170000"/>
              </a:lnSpc>
              <a:buNone/>
            </a:pPr>
            <a:r>
              <a:rPr lang="en-US" dirty="0" smtClean="0"/>
              <a:t>	Overview </a:t>
            </a:r>
            <a:r>
              <a:rPr lang="en-US" dirty="0"/>
              <a:t>of Session	 </a:t>
            </a:r>
          </a:p>
          <a:p>
            <a:pPr marL="0" lvl="0" indent="0" algn="ctr">
              <a:lnSpc>
                <a:spcPct val="170000"/>
              </a:lnSpc>
              <a:buNone/>
            </a:pPr>
            <a:r>
              <a:rPr lang="en-US" dirty="0" smtClean="0"/>
              <a:t>	Exploring </a:t>
            </a:r>
            <a:r>
              <a:rPr lang="en-US" dirty="0"/>
              <a:t>the Why?  Why are we talking about Family Engagement?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/>
              <a:t>	Summary </a:t>
            </a:r>
            <a:r>
              <a:rPr lang="en-US" dirty="0"/>
              <a:t>of Research on the Impact of Family Engagement on Student Outcomes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/>
              <a:t>	Revisiting </a:t>
            </a:r>
            <a:r>
              <a:rPr lang="en-US" dirty="0"/>
              <a:t>Charter Application Family Engagement Plans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/>
              <a:t>	Identify </a:t>
            </a:r>
            <a:r>
              <a:rPr lang="en-US" dirty="0"/>
              <a:t>Next Steps and Close 	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2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Commission Guiding Principles</a:t>
            </a:r>
            <a:endParaRPr lang="en-US" sz="3400" dirty="0">
              <a:solidFill>
                <a:srgbClr val="9ABE59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701" y="1600200"/>
            <a:ext cx="9286573" cy="4930702"/>
          </a:xfrm>
        </p:spPr>
      </p:pic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3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Exploring the Why</a:t>
            </a: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7" y="1799253"/>
            <a:ext cx="8322197" cy="4326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Why are we talking about Family/Parent Engagement?</a:t>
            </a:r>
            <a:endParaRPr lang="en-US" sz="2800" dirty="0"/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strong research that ties family engagement outcomes to student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has a mission-specific goal tied to family engagement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and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schools articulate that family engagement is critical component of their school and have clear plans for engagement in their charter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4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0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Family Engagement: The Research</a:t>
            </a:r>
            <a:br>
              <a:rPr lang="en-US" sz="3400" dirty="0" smtClean="0">
                <a:solidFill>
                  <a:srgbClr val="9ABE59"/>
                </a:solidFill>
              </a:rPr>
            </a:b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7" y="1616081"/>
            <a:ext cx="8322197" cy="4510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Graphik Medium" panose="020B0603030202060203" pitchFamily="34" charset="0"/>
              </a:rPr>
              <a:t>Family </a:t>
            </a:r>
            <a:r>
              <a:rPr lang="en-US" sz="2800" dirty="0">
                <a:latin typeface="Graphik Medium" panose="020B0603030202060203" pitchFamily="34" charset="0"/>
              </a:rPr>
              <a:t>engagement positively relates to student achievement. </a:t>
            </a:r>
          </a:p>
          <a:p>
            <a:pPr marL="0" indent="0">
              <a:buNone/>
            </a:pPr>
            <a:endParaRPr lang="en-US" sz="2800" dirty="0" smtClean="0">
              <a:latin typeface="Graphik Medium" panose="020B0603030202060203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Graphik Medium" panose="020B0603030202060203" pitchFamily="34" charset="0"/>
              </a:rPr>
              <a:t>On </a:t>
            </a:r>
            <a:r>
              <a:rPr lang="en-US" sz="2800" dirty="0">
                <a:latin typeface="Graphik Medium" panose="020B0603030202060203" pitchFamily="34" charset="0"/>
              </a:rPr>
              <a:t>average:</a:t>
            </a:r>
          </a:p>
          <a:p>
            <a:pPr lvl="1"/>
            <a:r>
              <a:rPr lang="en-US" sz="2400" dirty="0" smtClean="0">
                <a:latin typeface="Graphik Medium" panose="020B0603030202060203" pitchFamily="34" charset="0"/>
              </a:rPr>
              <a:t>Engagement </a:t>
            </a:r>
            <a:r>
              <a:rPr lang="en-US" sz="2400" dirty="0">
                <a:latin typeface="Graphik Medium" panose="020B0603030202060203" pitchFamily="34" charset="0"/>
              </a:rPr>
              <a:t>becomes more important as children reach adolescence </a:t>
            </a:r>
          </a:p>
          <a:p>
            <a:pPr lvl="1"/>
            <a:r>
              <a:rPr lang="en-US" sz="2400" dirty="0">
                <a:latin typeface="Graphik Medium" panose="020B0603030202060203" pitchFamily="34" charset="0"/>
              </a:rPr>
              <a:t>Engagement boosts global student outcome measures more than interim benchmarks</a:t>
            </a:r>
          </a:p>
          <a:p>
            <a:pPr lvl="1"/>
            <a:r>
              <a:rPr lang="en-US" sz="2400" dirty="0">
                <a:latin typeface="Graphik Medium" panose="020B0603030202060203" pitchFamily="34" charset="0"/>
              </a:rPr>
              <a:t>Positive impact of engagement holds true across grade level and race/ethnicity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5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Family Engagement: The Research</a:t>
            </a:r>
            <a:br>
              <a:rPr lang="en-US" sz="3400" dirty="0" smtClean="0">
                <a:solidFill>
                  <a:srgbClr val="9ABE59"/>
                </a:solidFill>
              </a:rPr>
            </a:b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7" y="1616081"/>
            <a:ext cx="8322197" cy="45100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raphik Medium" panose="020B0603030202060203" pitchFamily="34" charset="0"/>
              </a:rPr>
              <a:t>What </a:t>
            </a:r>
            <a:r>
              <a:rPr lang="en-US" dirty="0">
                <a:latin typeface="Graphik Medium" panose="020B0603030202060203" pitchFamily="34" charset="0"/>
              </a:rPr>
              <a:t>family engagement activities support students?</a:t>
            </a:r>
          </a:p>
          <a:p>
            <a:endParaRPr lang="en-US" dirty="0">
              <a:latin typeface="Graphik Medium" panose="020B0603030202060203" pitchFamily="34" charset="0"/>
            </a:endParaRPr>
          </a:p>
          <a:p>
            <a:pPr lvl="1"/>
            <a:r>
              <a:rPr lang="en-US" dirty="0">
                <a:latin typeface="Graphik Medium" panose="020B0603030202060203" pitchFamily="34" charset="0"/>
              </a:rPr>
              <a:t>Holding high expectations</a:t>
            </a:r>
          </a:p>
          <a:p>
            <a:pPr lvl="1"/>
            <a:r>
              <a:rPr lang="en-US" dirty="0">
                <a:latin typeface="Graphik Medium" panose="020B0603030202060203" pitchFamily="34" charset="0"/>
              </a:rPr>
              <a:t>Authentic communication with school</a:t>
            </a:r>
          </a:p>
          <a:p>
            <a:pPr lvl="1"/>
            <a:r>
              <a:rPr lang="en-US" dirty="0">
                <a:latin typeface="Graphik Medium" panose="020B0603030202060203" pitchFamily="34" charset="0"/>
              </a:rPr>
              <a:t>Literacy support</a:t>
            </a:r>
          </a:p>
          <a:p>
            <a:endParaRPr lang="en-US" dirty="0">
              <a:latin typeface="Graphik Medium" panose="020B0603030202060203" pitchFamily="34" charset="0"/>
            </a:endParaRPr>
          </a:p>
          <a:p>
            <a:r>
              <a:rPr lang="en-US" dirty="0">
                <a:latin typeface="Graphik Medium" panose="020B0603030202060203" pitchFamily="34" charset="0"/>
              </a:rPr>
              <a:t>What matters less?</a:t>
            </a:r>
          </a:p>
          <a:p>
            <a:endParaRPr lang="en-US" dirty="0">
              <a:latin typeface="Graphik Medium" panose="020B0603030202060203" pitchFamily="34" charset="0"/>
            </a:endParaRPr>
          </a:p>
          <a:p>
            <a:pPr lvl="1"/>
            <a:r>
              <a:rPr lang="en-US" dirty="0">
                <a:latin typeface="Graphik Medium" panose="020B0603030202060203" pitchFamily="34" charset="0"/>
              </a:rPr>
              <a:t>Homework monitoring/support at home</a:t>
            </a:r>
          </a:p>
          <a:p>
            <a:pPr lvl="1"/>
            <a:r>
              <a:rPr lang="en-US" dirty="0">
                <a:latin typeface="Graphik Medium" panose="020B0603030202060203" pitchFamily="34" charset="0"/>
              </a:rPr>
              <a:t>Family participation in school events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6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9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Family Engagement: Conditions for Success</a:t>
            </a:r>
            <a:br>
              <a:rPr lang="en-US" sz="3400" dirty="0" smtClean="0">
                <a:solidFill>
                  <a:srgbClr val="9ABE59"/>
                </a:solidFill>
              </a:rPr>
            </a:b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7" y="1616081"/>
            <a:ext cx="8322197" cy="451008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raphik Medium" panose="020B0603030202060203" pitchFamily="34" charset="0"/>
              </a:rPr>
              <a:t>Top-to-bottom commitment</a:t>
            </a:r>
          </a:p>
          <a:p>
            <a:r>
              <a:rPr lang="en-US" dirty="0">
                <a:latin typeface="Graphik Medium" panose="020B0603030202060203" pitchFamily="34" charset="0"/>
              </a:rPr>
              <a:t>Families as partners</a:t>
            </a:r>
          </a:p>
          <a:p>
            <a:r>
              <a:rPr lang="en-US" dirty="0">
                <a:latin typeface="Graphik Medium" panose="020B0603030202060203" pitchFamily="34" charset="0"/>
              </a:rPr>
              <a:t>Alignment to school goals</a:t>
            </a:r>
          </a:p>
          <a:p>
            <a:r>
              <a:rPr lang="en-US" dirty="0">
                <a:latin typeface="Graphik Medium" panose="020B0603030202060203" pitchFamily="34" charset="0"/>
              </a:rPr>
              <a:t>Resources (including appropriate staffing)</a:t>
            </a:r>
          </a:p>
          <a:p>
            <a:r>
              <a:rPr lang="en-US" dirty="0">
                <a:latin typeface="Graphik Medium" panose="020B0603030202060203" pitchFamily="34" charset="0"/>
              </a:rPr>
              <a:t>Welcoming policies and climate</a:t>
            </a:r>
          </a:p>
          <a:p>
            <a:r>
              <a:rPr lang="en-US" dirty="0">
                <a:latin typeface="Graphik Medium" panose="020B0603030202060203" pitchFamily="34" charset="0"/>
              </a:rPr>
              <a:t>Evaluation</a:t>
            </a:r>
          </a:p>
          <a:p>
            <a:endParaRPr lang="en-US" dirty="0">
              <a:latin typeface="Graphik Medium" panose="020B0603030202060203" pitchFamily="34" charset="0"/>
            </a:endParaRPr>
          </a:p>
          <a:p>
            <a:endParaRPr lang="en-US" dirty="0">
              <a:latin typeface="Graphik Medium" panose="020B0603030202060203" pitchFamily="34" charset="0"/>
            </a:endParaRPr>
          </a:p>
          <a:p>
            <a:pPr marL="0" indent="0" algn="r">
              <a:buNone/>
            </a:pPr>
            <a:r>
              <a:rPr lang="en-US" sz="1600" dirty="0" err="1">
                <a:latin typeface="Graphik" panose="020B0503030202060203" pitchFamily="34" charset="77"/>
              </a:rPr>
              <a:t>YouthForce</a:t>
            </a:r>
            <a:r>
              <a:rPr lang="en-US" sz="1600" dirty="0">
                <a:latin typeface="Graphik" panose="020B0503030202060203" pitchFamily="34" charset="77"/>
              </a:rPr>
              <a:t> NOLA Family Engagement Toolkit: </a:t>
            </a:r>
            <a:r>
              <a:rPr lang="en-US" sz="1600" dirty="0">
                <a:latin typeface="Graphik" panose="020B0503030202060203" pitchFamily="34" charset="77"/>
                <a:hlinkClick r:id="rId2"/>
              </a:rPr>
              <a:t>http://urbanleaguela.org/ul/family-engagement-toolkit/</a:t>
            </a:r>
            <a:endParaRPr lang="en-US" sz="1600" dirty="0">
              <a:latin typeface="Graphik" panose="020B0503030202060203" pitchFamily="34" charset="77"/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7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4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Family Engagement: A Theory of Action</a:t>
            </a:r>
            <a:br>
              <a:rPr lang="en-US" sz="3400" dirty="0" smtClean="0">
                <a:solidFill>
                  <a:srgbClr val="9ABE59"/>
                </a:solidFill>
              </a:rPr>
            </a:b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7" y="1616081"/>
            <a:ext cx="8322197" cy="4510082"/>
          </a:xfrm>
        </p:spPr>
        <p:txBody>
          <a:bodyPr>
            <a:normAutofit/>
          </a:bodyPr>
          <a:lstStyle/>
          <a:p>
            <a:r>
              <a:rPr lang="en-US" dirty="0"/>
              <a:t>What is a Theory of Action?</a:t>
            </a:r>
          </a:p>
          <a:p>
            <a:r>
              <a:rPr lang="en-US" dirty="0"/>
              <a:t>Why have a Theory of Action?</a:t>
            </a:r>
          </a:p>
          <a:p>
            <a:r>
              <a:rPr lang="en-US" dirty="0"/>
              <a:t>Do you already have one? 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5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1600200"/>
          </a:xfrm>
          <a:prstGeom prst="rect">
            <a:avLst/>
          </a:prstGeom>
          <a:solidFill>
            <a:srgbClr val="EAEC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22"/>
            <a:ext cx="8229600" cy="95459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9ABE59"/>
                </a:solidFill>
              </a:rPr>
              <a:t>Family Engagement: A Theory of Action</a:t>
            </a:r>
            <a:br>
              <a:rPr lang="en-US" sz="3400" dirty="0" smtClean="0">
                <a:solidFill>
                  <a:srgbClr val="9ABE59"/>
                </a:solidFill>
              </a:rPr>
            </a:br>
            <a:endParaRPr lang="en-US" sz="3400" dirty="0">
              <a:solidFill>
                <a:srgbClr val="9ABE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530238"/>
            <a:ext cx="9144000" cy="327760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4000" cy="158758"/>
          </a:xfrm>
          <a:prstGeom prst="rect">
            <a:avLst/>
          </a:prstGeom>
          <a:solidFill>
            <a:srgbClr val="D7D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11" y="6530238"/>
            <a:ext cx="575427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WASHINGTON STATE CHARTER SCHOOL </a:t>
            </a:r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3594" y="6530902"/>
            <a:ext cx="10651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 5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B549E-0C6F-0347-8CD7-0F8408A6B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1" y="1636318"/>
            <a:ext cx="9102777" cy="4725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8329" y="6301936"/>
            <a:ext cx="1425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Pullman et al.,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53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973</Words>
  <Application>Microsoft Office PowerPoint</Application>
  <PresentationFormat>On-screen Show (4:3)</PresentationFormat>
  <Paragraphs>166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Graphik</vt:lpstr>
      <vt:lpstr>Graphik Medium</vt:lpstr>
      <vt:lpstr>Graphik Regular</vt:lpstr>
      <vt:lpstr>Office Theme</vt:lpstr>
      <vt:lpstr>WASHINGTON STATE CHARTER SCHOOL COMMISSION  and  CREDO at STANFORD UNIVERSITY  SHARING THE RESPONSIBILITY OF PARENT ENGAGEMENT</vt:lpstr>
      <vt:lpstr>Goals and Agenda</vt:lpstr>
      <vt:lpstr>Commission Guiding Principles</vt:lpstr>
      <vt:lpstr>Exploring the Why</vt:lpstr>
      <vt:lpstr>Family Engagement: The Research </vt:lpstr>
      <vt:lpstr>Family Engagement: The Research </vt:lpstr>
      <vt:lpstr>Family Engagement: Conditions for Success </vt:lpstr>
      <vt:lpstr>Family Engagement: A Theory of Action </vt:lpstr>
      <vt:lpstr>Family Engagement: A Theory of Action </vt:lpstr>
      <vt:lpstr>Collegiate Academies: A Case Study</vt:lpstr>
      <vt:lpstr>Collegiate Academies: A Case Study</vt:lpstr>
      <vt:lpstr>Washington State: Our value-add</vt:lpstr>
      <vt:lpstr>Reflections: Charter Application Family Engagement Plan</vt:lpstr>
      <vt:lpstr>Moving Forward</vt:lpstr>
      <vt:lpstr>Family Engagement Learning Resources</vt:lpstr>
      <vt:lpstr>Family Engagement Learning Resources</vt:lpstr>
      <vt:lpstr>WASHINGTON STATE CHARTER SCHOOL COMMISSION and CREDO at STANFORD UNIVERSITY  SHARING THE RESPONSIBILITY OF FAMILY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Charter School Implementation Overview</dc:title>
  <dc:creator>Sarah Bylsma</dc:creator>
  <cp:lastModifiedBy>Alyce McNeil</cp:lastModifiedBy>
  <cp:revision>32</cp:revision>
  <dcterms:created xsi:type="dcterms:W3CDTF">2015-02-03T19:47:53Z</dcterms:created>
  <dcterms:modified xsi:type="dcterms:W3CDTF">2018-05-31T17:24:33Z</dcterms:modified>
</cp:coreProperties>
</file>